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9" r:id="rId2"/>
    <p:sldId id="256" r:id="rId3"/>
    <p:sldId id="258" r:id="rId4"/>
    <p:sldId id="260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62626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CFA67-BDC0-4937-B0A3-D7182882B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38F3B-F2AB-4269-B7BF-9DA374CF2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83D7C-5A0A-4399-8BC9-30EFE0097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665A-121A-4220-9BA1-7ECDD23B4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E3D90-5B61-4E3C-84BE-7072D6BE4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EEFE7-0AE9-4D21-A8C1-25824DC3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9C626-8240-473D-ABD4-B7EAF0814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916B8-E622-4669-BFC4-F3481D56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7198E-F5B2-4395-A3B2-941A03013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0DAF8-8413-4BC7-A0CE-76656DFCC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16176-F7AC-4694-8147-E37D273C0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2E3ECC-9C00-4A5B-BB4B-100022B97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371600" y="114300"/>
            <a:ext cx="6934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>
              <a:solidFill>
                <a:srgbClr val="862626"/>
              </a:solidFill>
              <a:latin typeface=".VnAvant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u="sng">
                <a:solidFill>
                  <a:srgbClr val="862626"/>
                </a:solidFill>
                <a:latin typeface=".VnAvant" pitchFamily="34" charset="0"/>
              </a:rPr>
              <a:t>To¸n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457200" y="1077913"/>
            <a:ext cx="2057400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u="sng">
                <a:solidFill>
                  <a:srgbClr val="862626"/>
                </a:solidFill>
                <a:latin typeface="Times New Roman" pitchFamily="18" charset="0"/>
              </a:rPr>
              <a:t>Tu</a:t>
            </a:r>
            <a:r>
              <a:rPr lang="en-US" sz="2000" u="sng">
                <a:solidFill>
                  <a:srgbClr val="862626"/>
                </a:solidFill>
                <a:latin typeface="Tahoma" pitchFamily="34" charset="0"/>
              </a:rPr>
              <a:t>ần</a:t>
            </a:r>
            <a:r>
              <a:rPr lang="en-US" sz="2000" u="sng">
                <a:solidFill>
                  <a:srgbClr val="862626"/>
                </a:solidFill>
                <a:latin typeface="Times New Roman" pitchFamily="18" charset="0"/>
              </a:rPr>
              <a:t> 34 ti</a:t>
            </a:r>
            <a:r>
              <a:rPr lang="en-US" sz="2000" u="sng">
                <a:solidFill>
                  <a:srgbClr val="862626"/>
                </a:solidFill>
                <a:latin typeface="Tahoma" pitchFamily="34" charset="0"/>
              </a:rPr>
              <a:t>ết:</a:t>
            </a:r>
            <a:r>
              <a:rPr lang="en-US" sz="2000" u="sng">
                <a:solidFill>
                  <a:srgbClr val="862626"/>
                </a:solidFill>
                <a:latin typeface="Times New Roman" pitchFamily="18" charset="0"/>
              </a:rPr>
              <a:t>169</a:t>
            </a:r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2530475" y="1054100"/>
            <a:ext cx="5486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862626"/>
                </a:solidFill>
                <a:latin typeface="Tahoma" pitchFamily="34" charset="0"/>
              </a:rPr>
              <a:t>Ôn tập về t</a:t>
            </a:r>
            <a:r>
              <a:rPr lang="en-US" sz="2400" b="1"/>
              <a:t>ìm </a:t>
            </a:r>
            <a:r>
              <a:rPr lang="en-US" sz="2400" b="1">
                <a:solidFill>
                  <a:srgbClr val="862626"/>
                </a:solidFill>
                <a:latin typeface="Tahoma" pitchFamily="34" charset="0"/>
              </a:rPr>
              <a:t>số trung bình cộng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71600" y="1981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862626"/>
                </a:solidFill>
              </a:rPr>
              <a:t>Kiểm tra bài cũ 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2819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862626"/>
                </a:solidFill>
              </a:rPr>
              <a:t>* Muốn tìm số trung bình cộng của nhiều số ta làm nh</a:t>
            </a:r>
            <a:r>
              <a:rPr lang="vi-VN" sz="2400">
                <a:solidFill>
                  <a:srgbClr val="862626"/>
                </a:solidFill>
              </a:rPr>
              <a:t>ư</a:t>
            </a:r>
            <a:r>
              <a:rPr lang="en-US" sz="2400">
                <a:solidFill>
                  <a:srgbClr val="862626"/>
                </a:solidFill>
              </a:rPr>
              <a:t> thế nào ?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06375" y="4038600"/>
            <a:ext cx="8763000" cy="8302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862626"/>
                </a:solidFill>
              </a:rPr>
              <a:t>* Muốn tìm số trung bình cộng của nhiều số, ta tính tổng của các số </a:t>
            </a:r>
            <a:r>
              <a:rPr lang="vi-VN" sz="2400">
                <a:solidFill>
                  <a:srgbClr val="862626"/>
                </a:solidFill>
              </a:rPr>
              <a:t>đ</a:t>
            </a:r>
            <a:r>
              <a:rPr lang="en-US" sz="2400">
                <a:solidFill>
                  <a:srgbClr val="862626"/>
                </a:solidFill>
              </a:rPr>
              <a:t>ó, rồi chia tổng </a:t>
            </a:r>
            <a:r>
              <a:rPr lang="vi-VN" sz="2400">
                <a:solidFill>
                  <a:srgbClr val="862626"/>
                </a:solidFill>
              </a:rPr>
              <a:t>đ</a:t>
            </a:r>
            <a:r>
              <a:rPr lang="en-US" sz="2400">
                <a:solidFill>
                  <a:srgbClr val="862626"/>
                </a:solidFill>
              </a:rPr>
              <a:t>ó cho số các số hạng.</a:t>
            </a:r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5" name="Rectangle 12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6" name="Rectangle 13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7" name="Rectangle 14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8" name="Rectangle 15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9" name="Text Box 16"/>
          <p:cNvSpPr txBox="1">
            <a:spLocks noChangeArrowheads="1"/>
          </p:cNvSpPr>
          <p:nvPr/>
        </p:nvSpPr>
        <p:spPr bwMode="auto">
          <a:xfrm>
            <a:off x="1371600" y="114300"/>
            <a:ext cx="6934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solidFill>
                <a:srgbClr val="86262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862626"/>
                </a:solidFill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0963" y="2514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a. 137; 248 và 395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876800" y="25146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b. 348; 219; 560 và 725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61913" y="3195638"/>
            <a:ext cx="350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 ( 137 + 248 + 395) : 3 = 260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886325" y="3124200"/>
            <a:ext cx="425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 ( 348 + 219 + 560 + 725) : 4 = 463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0" y="3810000"/>
            <a:ext cx="91440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Bài 2) Bài toán :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	Trong 5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liền số dân của một ph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ờng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lần l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ợt là : 158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147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132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103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95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ời. Hỏi trong 5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</a:t>
            </a:r>
            <a:r>
              <a:rPr lang="vi-VN">
                <a:solidFill>
                  <a:srgbClr val="862626"/>
                </a:solidFill>
              </a:rPr>
              <a:t>đ</a:t>
            </a:r>
            <a:r>
              <a:rPr lang="en-US">
                <a:solidFill>
                  <a:srgbClr val="862626"/>
                </a:solidFill>
              </a:rPr>
              <a:t>ó, trung bình số dân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hằng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là bao nhiêu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?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124200" y="1143000"/>
            <a:ext cx="5486400" cy="954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862626"/>
                </a:solidFill>
              </a:rPr>
              <a:t>Ôn tập về t</a:t>
            </a:r>
            <a:r>
              <a:rPr lang="en-US" sz="2800" b="1"/>
              <a:t>ìm </a:t>
            </a:r>
            <a:r>
              <a:rPr lang="en-US" sz="2800" b="1">
                <a:solidFill>
                  <a:srgbClr val="862626"/>
                </a:solidFill>
              </a:rPr>
              <a:t> số trung bình cộng</a:t>
            </a:r>
          </a:p>
        </p:txBody>
      </p:sp>
      <p:sp>
        <p:nvSpPr>
          <p:cNvPr id="3080" name="Rectangle 30"/>
          <p:cNvSpPr>
            <a:spLocks noChangeArrowheads="1"/>
          </p:cNvSpPr>
          <p:nvPr/>
        </p:nvSpPr>
        <p:spPr bwMode="ltGray">
          <a:xfrm>
            <a:off x="569913" y="1250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1" name="Rectangle 31"/>
          <p:cNvSpPr>
            <a:spLocks noChangeArrowheads="1"/>
          </p:cNvSpPr>
          <p:nvPr/>
        </p:nvSpPr>
        <p:spPr bwMode="ltGray">
          <a:xfrm>
            <a:off x="952500" y="1250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2" name="Rectangle 32"/>
          <p:cNvSpPr>
            <a:spLocks noChangeArrowheads="1"/>
          </p:cNvSpPr>
          <p:nvPr/>
        </p:nvSpPr>
        <p:spPr bwMode="ltGray">
          <a:xfrm>
            <a:off x="693738" y="1673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3" name="Rectangle 33"/>
          <p:cNvSpPr>
            <a:spLocks noChangeArrowheads="1"/>
          </p:cNvSpPr>
          <p:nvPr/>
        </p:nvSpPr>
        <p:spPr bwMode="ltGray">
          <a:xfrm>
            <a:off x="1063625" y="1673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4" name="Rectangle 34"/>
          <p:cNvSpPr>
            <a:spLocks noChangeArrowheads="1"/>
          </p:cNvSpPr>
          <p:nvPr/>
        </p:nvSpPr>
        <p:spPr bwMode="ltGray">
          <a:xfrm>
            <a:off x="279400" y="1600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5" name="Rectangle 35"/>
          <p:cNvSpPr>
            <a:spLocks noChangeArrowheads="1"/>
          </p:cNvSpPr>
          <p:nvPr/>
        </p:nvSpPr>
        <p:spPr bwMode="gray">
          <a:xfrm>
            <a:off x="914400" y="1143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086" name="Text Box 36"/>
          <p:cNvSpPr txBox="1">
            <a:spLocks noChangeArrowheads="1"/>
          </p:cNvSpPr>
          <p:nvPr/>
        </p:nvSpPr>
        <p:spPr bwMode="auto">
          <a:xfrm>
            <a:off x="1524000" y="266700"/>
            <a:ext cx="6934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solidFill>
                <a:srgbClr val="86262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862626"/>
                </a:solidFill>
              </a:rPr>
              <a:t>Toán</a:t>
            </a:r>
          </a:p>
        </p:txBody>
      </p:sp>
      <p:sp>
        <p:nvSpPr>
          <p:cNvPr id="3087" name="Text Box 28"/>
          <p:cNvSpPr txBox="1">
            <a:spLocks noChangeArrowheads="1"/>
          </p:cNvSpPr>
          <p:nvPr/>
        </p:nvSpPr>
        <p:spPr bwMode="auto">
          <a:xfrm>
            <a:off x="304800" y="1231900"/>
            <a:ext cx="2819400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rgbClr val="862626"/>
                </a:solidFill>
              </a:rPr>
              <a:t>Tuần 34 tiết 169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25400" y="2054225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Bài 1) Tìm số trung bình cộng của các số sau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  <p:bldP spid="2072" grpId="0"/>
      <p:bldP spid="2073" grpId="0"/>
      <p:bldP spid="2074" grpId="0"/>
      <p:bldP spid="2075" grpId="0"/>
      <p:bldP spid="2077" grpId="0" animBg="1"/>
      <p:bldP spid="20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1905000"/>
            <a:ext cx="91440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Bài 2) Bài toán :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              Trong 5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liền số dân của một ph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ờng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lần l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ợt là : 158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147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132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103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ời, 95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ời. Hỏi trong 5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</a:t>
            </a:r>
            <a:r>
              <a:rPr lang="vi-VN">
                <a:solidFill>
                  <a:srgbClr val="862626"/>
                </a:solidFill>
              </a:rPr>
              <a:t>đ</a:t>
            </a:r>
            <a:r>
              <a:rPr lang="en-US">
                <a:solidFill>
                  <a:srgbClr val="862626"/>
                </a:solidFill>
              </a:rPr>
              <a:t>ó, trung bình số dân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hằng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là bao nhiêu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?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24200" y="3259138"/>
            <a:ext cx="243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>
                <a:solidFill>
                  <a:srgbClr val="862626"/>
                </a:solidFill>
              </a:rPr>
              <a:t>Bài giải: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33400" y="3657600"/>
            <a:ext cx="83820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Số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trong 5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là 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158  + 147 + 132 + 103 + 95 = 635 (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Số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t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ng trung bình hằng n</a:t>
            </a:r>
            <a:r>
              <a:rPr lang="vi-VN">
                <a:solidFill>
                  <a:srgbClr val="862626"/>
                </a:solidFill>
              </a:rPr>
              <a:t>ă</a:t>
            </a:r>
            <a:r>
              <a:rPr lang="en-US">
                <a:solidFill>
                  <a:srgbClr val="862626"/>
                </a:solidFill>
              </a:rPr>
              <a:t>m là 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635 : 5 = 127 (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 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                   Đáp số : 127 ng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ời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59138" y="3163888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862626"/>
                </a:solidFill>
              </a:rPr>
              <a:t>Bài giải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676400" y="3709988"/>
            <a:ext cx="502920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Số quyển vở tổ Hai góp là 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36 + 2 = 38 (quyển)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Số quyển vở tổ Ba góp là 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38 + 2 = 40 (quyển)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Trung bình mỗi tổ góp </a:t>
            </a:r>
            <a:r>
              <a:rPr lang="vi-VN">
                <a:solidFill>
                  <a:srgbClr val="862626"/>
                </a:solidFill>
              </a:rPr>
              <a:t>đư</a:t>
            </a:r>
            <a:r>
              <a:rPr lang="en-US">
                <a:solidFill>
                  <a:srgbClr val="862626"/>
                </a:solidFill>
              </a:rPr>
              <a:t>ợc số vở là 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( 36 + 38 + 40 ) : 3 = 38 (quyển)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                                          Đáp số : 38 quyển.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0" y="1871663"/>
            <a:ext cx="91440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Bài 3) Bài toán :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862626"/>
                </a:solidFill>
              </a:rPr>
              <a:t>	Tổ Một góp </a:t>
            </a:r>
            <a:r>
              <a:rPr lang="vi-VN">
                <a:solidFill>
                  <a:srgbClr val="862626"/>
                </a:solidFill>
              </a:rPr>
              <a:t>đư</a:t>
            </a:r>
            <a:r>
              <a:rPr lang="en-US">
                <a:solidFill>
                  <a:srgbClr val="862626"/>
                </a:solidFill>
              </a:rPr>
              <a:t>ợc 36 quyển vở. Tổ Hai góp </a:t>
            </a:r>
            <a:r>
              <a:rPr lang="vi-VN">
                <a:solidFill>
                  <a:srgbClr val="862626"/>
                </a:solidFill>
              </a:rPr>
              <a:t>đư</a:t>
            </a:r>
            <a:r>
              <a:rPr lang="en-US">
                <a:solidFill>
                  <a:srgbClr val="862626"/>
                </a:solidFill>
              </a:rPr>
              <a:t>ợc nhiều h</a:t>
            </a:r>
            <a:r>
              <a:rPr lang="vi-VN">
                <a:solidFill>
                  <a:srgbClr val="862626"/>
                </a:solidFill>
              </a:rPr>
              <a:t>ơ</a:t>
            </a:r>
            <a:r>
              <a:rPr lang="en-US">
                <a:solidFill>
                  <a:srgbClr val="862626"/>
                </a:solidFill>
              </a:rPr>
              <a:t>n tổ Một 2 quyển nh</a:t>
            </a:r>
            <a:r>
              <a:rPr lang="vi-VN">
                <a:solidFill>
                  <a:srgbClr val="862626"/>
                </a:solidFill>
              </a:rPr>
              <a:t>ư</a:t>
            </a:r>
            <a:r>
              <a:rPr lang="en-US">
                <a:solidFill>
                  <a:srgbClr val="862626"/>
                </a:solidFill>
              </a:rPr>
              <a:t>ng lại ít h</a:t>
            </a:r>
            <a:r>
              <a:rPr lang="vi-VN">
                <a:solidFill>
                  <a:srgbClr val="862626"/>
                </a:solidFill>
              </a:rPr>
              <a:t>ơ</a:t>
            </a:r>
            <a:r>
              <a:rPr lang="en-US">
                <a:solidFill>
                  <a:srgbClr val="862626"/>
                </a:solidFill>
              </a:rPr>
              <a:t>n tổ Ba hai quyển. Hỏi trung bình mỗi tổ góp </a:t>
            </a:r>
            <a:r>
              <a:rPr lang="vi-VN">
                <a:solidFill>
                  <a:srgbClr val="862626"/>
                </a:solidFill>
              </a:rPr>
              <a:t>đư</a:t>
            </a:r>
            <a:r>
              <a:rPr lang="en-US">
                <a:solidFill>
                  <a:srgbClr val="862626"/>
                </a:solidFill>
              </a:rPr>
              <a:t>ợc bao nhiêu quyển vở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5"/>
          <p:cNvSpPr>
            <a:spLocks noChangeArrowheads="1"/>
          </p:cNvSpPr>
          <p:nvPr/>
        </p:nvSpPr>
        <p:spPr bwMode="auto">
          <a:xfrm>
            <a:off x="304800" y="1981200"/>
            <a:ext cx="8382000" cy="2057400"/>
          </a:xfrm>
          <a:prstGeom prst="cloudCallout">
            <a:avLst>
              <a:gd name="adj1" fmla="val 43468"/>
              <a:gd name="adj2" fmla="val 8117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143000" y="2209800"/>
            <a:ext cx="7391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862626"/>
                </a:solidFill>
              </a:rPr>
              <a:t>* Muốn tìm số trung bình cộng của nhiều số, ta tính tổng của các số </a:t>
            </a:r>
            <a:r>
              <a:rPr lang="vi-VN" sz="2800">
                <a:solidFill>
                  <a:srgbClr val="862626"/>
                </a:solidFill>
              </a:rPr>
              <a:t>đ</a:t>
            </a:r>
            <a:r>
              <a:rPr lang="en-US" sz="2800">
                <a:solidFill>
                  <a:srgbClr val="862626"/>
                </a:solidFill>
              </a:rPr>
              <a:t>ó, rồi chia tổng </a:t>
            </a:r>
            <a:r>
              <a:rPr lang="vi-VN" sz="2800">
                <a:solidFill>
                  <a:srgbClr val="862626"/>
                </a:solidFill>
              </a:rPr>
              <a:t>đ</a:t>
            </a:r>
            <a:r>
              <a:rPr lang="en-US" sz="2800">
                <a:solidFill>
                  <a:srgbClr val="862626"/>
                </a:solidFill>
              </a:rPr>
              <a:t>ó cho s</a:t>
            </a:r>
            <a:r>
              <a:rPr lang="en-US" sz="2800"/>
              <a:t>ố</a:t>
            </a:r>
            <a:r>
              <a:rPr lang="en-US" sz="2800">
                <a:solidFill>
                  <a:srgbClr val="862626"/>
                </a:solidFill>
              </a:rPr>
              <a:t> các số hạng.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378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.VnAvant</vt:lpstr>
      <vt:lpstr>Times New Roman</vt:lpstr>
      <vt:lpstr>Tahoma</vt:lpstr>
      <vt:lpstr>Default Design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48</cp:revision>
  <dcterms:created xsi:type="dcterms:W3CDTF">2010-05-04T03:36:45Z</dcterms:created>
  <dcterms:modified xsi:type="dcterms:W3CDTF">2016-06-30T02:16:06Z</dcterms:modified>
</cp:coreProperties>
</file>